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67" r:id="rId3"/>
    <p:sldId id="258" r:id="rId4"/>
    <p:sldId id="271" r:id="rId5"/>
    <p:sldId id="285" r:id="rId6"/>
    <p:sldId id="277" r:id="rId7"/>
    <p:sldId id="286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</p:sldIdLst>
  <p:sldSz cx="12192000" cy="6858000"/>
  <p:notesSz cx="6797675" cy="9926638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75A"/>
    <a:srgbClr val="FFFFFF"/>
    <a:srgbClr val="FF5757"/>
    <a:srgbClr val="FFB7B7"/>
    <a:srgbClr val="F2F2F2"/>
    <a:srgbClr val="5B9BD5"/>
    <a:srgbClr val="70330A"/>
    <a:srgbClr val="36764E"/>
    <a:srgbClr val="8CC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75530" autoAdjust="0"/>
  </p:normalViewPr>
  <p:slideViewPr>
    <p:cSldViewPr snapToGrid="0" showGuides="1">
      <p:cViewPr varScale="1">
        <p:scale>
          <a:sx n="58" d="100"/>
          <a:sy n="58" d="100"/>
        </p:scale>
        <p:origin x="4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1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3463C-1816-4956-AB1D-E2197068F42D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7F089-6B65-42B8-B60B-5F748CA0B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6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13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70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87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38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70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97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90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0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2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1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9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24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95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Мероприятие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общение (голос)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1 до 20 подключений активных участников или до 30 подключений пассивных слушателей.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конференция, конкурс, защита проектов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т.п.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Обучение в форме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специально подготовленным демонстрационным материалом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объяснение материала, решение задач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5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Использование: 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Мероприятие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общение (голос, чат)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1 до 9 подключений активных участников или до 200 подключений пассивных слушателей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игра, конференция, конкурс, защита проектов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т.п.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Обучение в форме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специально подготовленным СТАТИЧЕСКИМ демонстрационным материалом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объяснение материала, решение задач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14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1 до 4 точек подключений активных участников или до 25 подключений пассивных слушателей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7F089-6B65-42B8-B60B-5F748CA0B4B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2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175-9229-4C28-AE6A-608BF366A7EC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01E2-51BC-4B71-9457-E93D27CA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2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175-9229-4C28-AE6A-608BF366A7EC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01E2-51BC-4B71-9457-E93D27CA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4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175-9229-4C28-AE6A-608BF366A7EC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01E2-51BC-4B71-9457-E93D27CA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175-9229-4C28-AE6A-608BF366A7EC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01E2-51BC-4B71-9457-E93D27CA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1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175-9229-4C28-AE6A-608BF366A7EC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01E2-51BC-4B71-9457-E93D27CA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4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175-9229-4C28-AE6A-608BF366A7EC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01E2-51BC-4B71-9457-E93D27CA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6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175-9229-4C28-AE6A-608BF366A7EC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01E2-51BC-4B71-9457-E93D27CA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2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175-9229-4C28-AE6A-608BF366A7EC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01E2-51BC-4B71-9457-E93D27CA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8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175-9229-4C28-AE6A-608BF366A7EC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01E2-51BC-4B71-9457-E93D27CA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1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175-9229-4C28-AE6A-608BF366A7EC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01E2-51BC-4B71-9457-E93D27CA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175-9229-4C28-AE6A-608BF366A7EC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01E2-51BC-4B71-9457-E93D27CA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0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lumMod val="5000"/>
                <a:lumOff val="95000"/>
              </a:schemeClr>
            </a:gs>
            <a:gs pos="83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A5175-9229-4C28-AE6A-608BF366A7EC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01E2-51BC-4B71-9457-E93D27CA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2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suo.kuz-edu.ru/" TargetMode="External"/><Relationship Id="rId3" Type="http://schemas.openxmlformats.org/officeDocument/2006/relationships/slide" Target="slide10.xml"/><Relationship Id="rId7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suo.kuz-edu.ru/" TargetMode="External"/><Relationship Id="rId3" Type="http://schemas.openxmlformats.org/officeDocument/2006/relationships/slide" Target="slide10.xml"/><Relationship Id="rId7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entrdot@rambler.ru" TargetMode="External"/><Relationship Id="rId7" Type="http://schemas.openxmlformats.org/officeDocument/2006/relationships/hyperlink" Target="http://eschool.kuz-edu.ru/&#1059;&#1095;&#1080;&#1090;&#1077;&#1083;&#1103;&#1084;/&#1044;&#1086;&#1082;&#1091;&#1084;&#1077;&#1085;&#1090;&#1099;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0.xml"/><Relationship Id="rId7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Relationship Id="rId9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hyperlink" Target="http://eschool.kuz-edu.ru/&#1059;&#1095;&#1080;&#1090;&#1077;&#1083;&#1103;&#1084;/&#1047;&#1072;&#1075;&#1088;&#1091;&#1079;&#1082;&#1080;" TargetMode="External"/><Relationship Id="rId5" Type="http://schemas.openxmlformats.org/officeDocument/2006/relationships/slide" Target="slide11.xml"/><Relationship Id="rId10" Type="http://schemas.openxmlformats.org/officeDocument/2006/relationships/hyperlink" Target="http://eschool.kuz-edu.ru/&#1059;&#1095;&#1080;&#1090;&#1077;&#1083;&#1103;&#1084;/&#1044;&#1086;&#1082;&#1091;&#1084;&#1077;&#1085;&#1090;&#1099;" TargetMode="External"/><Relationship Id="rId4" Type="http://schemas.openxmlformats.org/officeDocument/2006/relationships/slide" Target="slide12.xml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chool.kuz-edu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12" Type="http://schemas.openxmlformats.org/officeDocument/2006/relationships/hyperlink" Target="https://eschool.kuz-edu.ru/&#1091;&#1095;&#1080;&#1090;&#1077;&#1083;&#1103;&#1084;/&#1076;&#1086;&#1082;&#1091;&#1084;&#1077;&#1085;&#1090;&#1099;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6.xml"/><Relationship Id="rId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chool.kuz-edu.ru/&#1059;&#1095;&#1077;&#1085;&#1080;&#1082;&#1072;&#1084;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hyperlink" Target="http://eschool.kuz-edu.ru/&#1059;&#1095;&#1080;&#1090;&#1077;&#1083;&#1103;&#1084;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s://eschool.kuz-edu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6266" y="1619885"/>
            <a:ext cx="10106420" cy="149211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  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региональной системе образования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2780" y="4319563"/>
            <a:ext cx="8126388" cy="1034489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Вербилова Ирина Викторовна</a:t>
            </a:r>
          </a:p>
          <a:p>
            <a:pPr algn="r"/>
            <a:r>
              <a:rPr lang="ru-RU" dirty="0"/>
              <a:t>зав.отделом </a:t>
            </a:r>
            <a:r>
              <a:rPr lang="ru-RU" dirty="0" smtClean="0"/>
              <a:t>методического сопровождения внедрения ИКТ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31939" y="6277079"/>
            <a:ext cx="812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Кемерово. </a:t>
            </a:r>
            <a:r>
              <a:rPr lang="ru-RU" dirty="0" smtClean="0"/>
              <a:t>2018г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4792" y="296477"/>
            <a:ext cx="9089368" cy="72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-226695" algn="ctr">
              <a:spcAft>
                <a:spcPts val="0"/>
              </a:spcAft>
            </a:pPr>
            <a:r>
              <a:rPr lang="ru-RU" sz="2000" dirty="0"/>
              <a:t>ГОУДПО(ПК)С КРИПКиПРО</a:t>
            </a:r>
          </a:p>
          <a:p>
            <a:pPr marL="226695" indent="-226695" algn="ctr">
              <a:lnSpc>
                <a:spcPct val="106000"/>
              </a:lnSpc>
              <a:spcAft>
                <a:spcPts val="0"/>
              </a:spcAft>
            </a:pPr>
            <a:r>
              <a:rPr lang="ru-RU" sz="2000" dirty="0"/>
              <a:t>Центр </a:t>
            </a:r>
            <a:r>
              <a:rPr lang="ru-RU" sz="2000" dirty="0" smtClean="0"/>
              <a:t>информационных </a:t>
            </a:r>
            <a:r>
              <a:rPr lang="ru-RU" sz="2000" dirty="0"/>
              <a:t>технологий </a:t>
            </a:r>
            <a:endParaRPr lang="ru-RU" sz="2000" dirty="0" smtClean="0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1529542" y="3408218"/>
            <a:ext cx="4206240" cy="300832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Возможности электронного образования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1529542" y="3884606"/>
            <a:ext cx="4206240" cy="271758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Инструменты - использование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6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94838" y="935463"/>
          <a:ext cx="11615741" cy="4923917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038662"/>
                <a:gridCol w="2061721"/>
                <a:gridCol w="1640296"/>
                <a:gridCol w="1702984"/>
                <a:gridCol w="2066920"/>
                <a:gridCol w="1604533"/>
                <a:gridCol w="1500625"/>
              </a:tblGrid>
              <a:tr h="868132">
                <a:tc gridSpan="2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Кто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288 ОО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Как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Региональное онлайн расписание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необходимости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Для чего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Общение  в реальном времени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Обучение в форме статической лекции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в интерактивном режиме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Автоматическая идентификация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контроль освоения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Фиксация опыта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Качественные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ресурсы для обучения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Наличие интернет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Да!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Только скачивание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55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Условия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Наличие оборудования или ПО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на сайте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Установка бесплатного программного </a:t>
                      </a:r>
                      <a:r>
                        <a:rPr lang="ru-RU" sz="1600" u="none" strike="noStrike" dirty="0" smtClean="0">
                          <a:effectLst/>
                        </a:rPr>
                        <a:t>клиента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в </a:t>
                      </a:r>
                      <a:r>
                        <a:rPr lang="ru-RU" sz="1600" u="none" strike="noStrike" dirty="0">
                          <a:effectLst/>
                        </a:rPr>
                        <a:t>системе. Наличие размещенных материалов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Запись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Экспертиза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178" y="24933"/>
            <a:ext cx="838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392032" y="931057"/>
            <a:ext cx="163618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Вебинар</a:t>
            </a:r>
          </a:p>
          <a:p>
            <a:pPr algn="ctr" fontAlgn="b"/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610690" y="926156"/>
            <a:ext cx="2275705" cy="892552"/>
          </a:xfrm>
          <a:prstGeom prst="rect">
            <a:avLst/>
          </a:prstGeom>
          <a:solidFill>
            <a:schemeClr val="bg1"/>
          </a:solidFill>
          <a:ln>
            <a:solidFill>
              <a:srgbClr val="79A75A"/>
            </a:solidFill>
          </a:ln>
        </p:spPr>
        <p:txBody>
          <a:bodyPr wrap="square" rtlCol="0">
            <a:spAutoFit/>
          </a:bodyPr>
          <a:lstStyle/>
          <a:p>
            <a:pPr algn="ctr" fontAlgn="b"/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ЭСУО КО</a:t>
            </a:r>
          </a:p>
          <a:p>
            <a:pPr algn="ctr" fontAlgn="b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(дистанционный курс)</a:t>
            </a:r>
          </a:p>
          <a:p>
            <a:pPr algn="ctr" fontAlgn="b"/>
            <a:endParaRPr lang="ru-RU" sz="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5041718" y="944444"/>
            <a:ext cx="169200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SmartBridgit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8809131" y="982173"/>
            <a:ext cx="164282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Видео-трансляция</a:t>
            </a:r>
          </a:p>
          <a:p>
            <a:pPr algn="ctr" fontAlgn="b">
              <a:lnSpc>
                <a:spcPts val="19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(учебное видео)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06188" y="962037"/>
            <a:ext cx="150439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депозитарий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669228"/>
              </p:ext>
            </p:extLst>
          </p:nvPr>
        </p:nvGraphicFramePr>
        <p:xfrm>
          <a:off x="294838" y="1824928"/>
          <a:ext cx="11615741" cy="4113985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610162"/>
                <a:gridCol w="10005579"/>
              </a:tblGrid>
              <a:tr h="1733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Порядок использования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</a:t>
                      </a: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(ответственный за ДОТ в ОО), </a:t>
                      </a:r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Подать заявку на регистрацию курса (предмет, класс, педагог), получить логин и пароль</a:t>
                      </a:r>
                    </a:p>
                    <a:p>
                      <a:pPr marL="82550" indent="0" algn="l" fontAlgn="b">
                        <a:buFontTx/>
                        <a:buNone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Создать образовательное содержание, записать учеников</a:t>
                      </a:r>
                    </a:p>
                    <a:p>
                      <a:pPr marL="82550" indent="0" algn="l" fontAlgn="b">
                        <a:buFontTx/>
                        <a:buNone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Сообщить ученикам ссылку и пароль для входа на курс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Ученик: 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Зайти  на курс, выполнить задание, получить оценку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71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Требуется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Веб-камера участника для </a:t>
                      </a:r>
                      <a:r>
                        <a:rPr lang="ru-RU" sz="19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вебинаров</a:t>
                      </a:r>
                      <a:endParaRPr lang="ru-RU" sz="1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8262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Недостатки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tabLst>
                          <a:tab pos="82550" algn="l"/>
                        </a:tabLst>
                      </a:pP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</a:t>
                      </a: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структурировать учебное содержание </a:t>
                      </a: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эффективного использования интерактивности системы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83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Использование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Полноценная система интерактивного обучения с автоматическим контролем за освоением учебного содержания.</a:t>
                      </a:r>
                    </a:p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вебинаров</a:t>
                      </a:r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идентификацией участников и автоматической записью.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03309" y="948268"/>
            <a:ext cx="3035737" cy="861649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hlinkClick r:id="rId6" action="ppaction://hlinksldjump"/>
          </p:cNvPr>
          <p:cNvSpPr txBox="1"/>
          <p:nvPr/>
        </p:nvSpPr>
        <p:spPr>
          <a:xfrm>
            <a:off x="1238251" y="908216"/>
            <a:ext cx="2221760" cy="91440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Видео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конференц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связь (ВКС)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0884" y="1775010"/>
            <a:ext cx="2260800" cy="7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>
            <a:hlinkClick r:id="rId7" action="ppaction://hlinksldjump"/>
          </p:cNvPr>
          <p:cNvSpPr/>
          <p:nvPr/>
        </p:nvSpPr>
        <p:spPr>
          <a:xfrm>
            <a:off x="11530732" y="1885164"/>
            <a:ext cx="263471" cy="269100"/>
          </a:xfrm>
          <a:prstGeom prst="mathMultiply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306" y="944707"/>
            <a:ext cx="6270470" cy="870492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120233" y="1909156"/>
            <a:ext cx="2414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dk1"/>
                </a:solidFill>
                <a:hlinkClick r:id="rId8"/>
              </a:rPr>
              <a:t>http://esuo.kuz-edu.ru/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7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94838" y="935463"/>
          <a:ext cx="11615741" cy="4923917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038662"/>
                <a:gridCol w="2061721"/>
                <a:gridCol w="1640296"/>
                <a:gridCol w="1702984"/>
                <a:gridCol w="2066920"/>
                <a:gridCol w="1604533"/>
                <a:gridCol w="1500625"/>
              </a:tblGrid>
              <a:tr h="868132">
                <a:tc gridSpan="2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Кто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288 ОО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Как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Региональное онлайн расписание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необходимости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Для чего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Общение  в реальном времени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Обучение в форме статической лекции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в интерактивном режиме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Автоматическая идентификация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контроль освоения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Фиксация опыта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Качественные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ресурсы для обучения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Наличие интернет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Да!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Только скачивание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55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Условия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Наличие оборудования или ПО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на сайте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Установка бесплатного программного </a:t>
                      </a:r>
                      <a:r>
                        <a:rPr lang="ru-RU" sz="1600" u="none" strike="noStrike" dirty="0" smtClean="0">
                          <a:effectLst/>
                        </a:rPr>
                        <a:t>клиента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в </a:t>
                      </a:r>
                      <a:r>
                        <a:rPr lang="ru-RU" sz="1600" u="none" strike="noStrike" dirty="0">
                          <a:effectLst/>
                        </a:rPr>
                        <a:t>системе. Наличие размещенных материалов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Запись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Экспертиза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178" y="24933"/>
            <a:ext cx="838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392032" y="931057"/>
            <a:ext cx="163618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Вебинар</a:t>
            </a:r>
          </a:p>
          <a:p>
            <a:pPr algn="ctr" fontAlgn="b"/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610690" y="926156"/>
            <a:ext cx="2275705" cy="892552"/>
          </a:xfrm>
          <a:prstGeom prst="rect">
            <a:avLst/>
          </a:prstGeom>
          <a:solidFill>
            <a:schemeClr val="bg1"/>
          </a:solidFill>
          <a:ln>
            <a:solidFill>
              <a:srgbClr val="79A75A"/>
            </a:solidFill>
          </a:ln>
        </p:spPr>
        <p:txBody>
          <a:bodyPr wrap="square" rtlCol="0">
            <a:spAutoFit/>
          </a:bodyPr>
          <a:lstStyle/>
          <a:p>
            <a:pPr algn="ctr" fontAlgn="b"/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ЭСУО КО</a:t>
            </a:r>
          </a:p>
          <a:p>
            <a:pPr algn="ctr" fontAlgn="b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(дистанционный курс)</a:t>
            </a:r>
          </a:p>
          <a:p>
            <a:pPr algn="ctr" fontAlgn="b"/>
            <a:endParaRPr lang="ru-RU" sz="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5041718" y="944444"/>
            <a:ext cx="169200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SmartBridgit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8809131" y="982173"/>
            <a:ext cx="164282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Видео-трансляция</a:t>
            </a:r>
          </a:p>
          <a:p>
            <a:pPr algn="ctr" fontAlgn="b">
              <a:lnSpc>
                <a:spcPts val="19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(учебное видео)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06188" y="962037"/>
            <a:ext cx="150439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депозитарий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94838" y="1824928"/>
          <a:ext cx="11615741" cy="4113985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610162"/>
                <a:gridCol w="10005579"/>
              </a:tblGrid>
              <a:tr h="1733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Порядок использования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</a:t>
                      </a: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(ответственный за ДОТ в ОО), </a:t>
                      </a:r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Подать заявку на регистрацию курса (предмет, класс, педагог), получить логин и пароль</a:t>
                      </a:r>
                    </a:p>
                    <a:p>
                      <a:pPr marL="82550" indent="0" algn="l" fontAlgn="b">
                        <a:buFontTx/>
                        <a:buNone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Создать образовательное содержание, записать учеников</a:t>
                      </a:r>
                    </a:p>
                    <a:p>
                      <a:pPr marL="82550" indent="0" algn="l" fontAlgn="b">
                        <a:buFontTx/>
                        <a:buNone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Сообщить ученикам ссылку и пароль для входа на курс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Ученик: 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Зайти  на курс, выполнить задание, получить оценку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71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Требуется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Веб-камера участника для </a:t>
                      </a:r>
                      <a:r>
                        <a:rPr lang="ru-RU" sz="19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вебинаров</a:t>
                      </a:r>
                      <a:endParaRPr lang="ru-RU" sz="1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8262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Недостатки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tabLst>
                          <a:tab pos="82550" algn="l"/>
                        </a:tabLst>
                      </a:pP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структурировать учебное содержание для эффективного использования интерактивности системы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83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Использование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Полноценная система интерактивного обучения с автоматическим контролем за освоением учебного содержания.</a:t>
                      </a:r>
                    </a:p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вебинаров</a:t>
                      </a:r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идентификацией участников и автоматической записью.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03309" y="948268"/>
            <a:ext cx="3035737" cy="861649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hlinkClick r:id="rId6" action="ppaction://hlinksldjump"/>
          </p:cNvPr>
          <p:cNvSpPr txBox="1"/>
          <p:nvPr/>
        </p:nvSpPr>
        <p:spPr>
          <a:xfrm>
            <a:off x="1238251" y="908216"/>
            <a:ext cx="2221760" cy="91440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Видео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конференц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связь (ВКС)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0884" y="1775010"/>
            <a:ext cx="2260800" cy="7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>
            <a:hlinkClick r:id="rId7" action="ppaction://hlinksldjump"/>
          </p:cNvPr>
          <p:cNvSpPr/>
          <p:nvPr/>
        </p:nvSpPr>
        <p:spPr>
          <a:xfrm>
            <a:off x="11530732" y="1885164"/>
            <a:ext cx="263471" cy="269100"/>
          </a:xfrm>
          <a:prstGeom prst="mathMultiply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306" y="944707"/>
            <a:ext cx="6270470" cy="870492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63923" y="3026183"/>
            <a:ext cx="7465902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63500" sx="109000" sy="109000" algn="ctr" rotWithShape="0">
              <a:schemeClr val="bg2">
                <a:lumMod val="9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Возможные элементы дистанционного курса: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Анкета персональная и анонимная, опрос;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Лекция линейной и разветвленной структуры;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Тесты со всеми видами заданий как обучающие, так и итоговые;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Задания с ответом в виде файла или текста;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Чат, форум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Базы данных (изображений, файлы, текст, числа);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Глоссарий как по отдельной теме, так и в целом по курсу;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Электронная книга.</a:t>
            </a:r>
            <a:endParaRPr lang="ru-RU" sz="2000" dirty="0"/>
          </a:p>
        </p:txBody>
      </p:sp>
      <p:sp>
        <p:nvSpPr>
          <p:cNvPr id="16" name="Умножение 15">
            <a:hlinkClick r:id="rId3" action="ppaction://hlinksldjump"/>
          </p:cNvPr>
          <p:cNvSpPr/>
          <p:nvPr/>
        </p:nvSpPr>
        <p:spPr>
          <a:xfrm>
            <a:off x="9175215" y="3076889"/>
            <a:ext cx="304800" cy="283391"/>
          </a:xfrm>
          <a:prstGeom prst="mathMultiply">
            <a:avLst>
              <a:gd name="adj1" fmla="val 494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120233" y="1909156"/>
            <a:ext cx="2414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dk1"/>
                </a:solidFill>
                <a:hlinkClick r:id="rId8"/>
              </a:rPr>
              <a:t>http://esuo.kuz-edu.ru/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14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94838" y="935463"/>
          <a:ext cx="11615741" cy="4923917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038662"/>
                <a:gridCol w="2061721"/>
                <a:gridCol w="1640296"/>
                <a:gridCol w="1702984"/>
                <a:gridCol w="2066920"/>
                <a:gridCol w="1604533"/>
                <a:gridCol w="1500625"/>
              </a:tblGrid>
              <a:tr h="868132">
                <a:tc gridSpan="2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Кто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288 ОО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Как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Региональное онлайн расписание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необходимости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Для чего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Общение  в реальном времени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Обучение в форме статической лекции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в интерактивном режиме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Автоматическая идентификация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контроль освоения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Фиксация опыта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Качественные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ресурсы для обучения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Наличие интернет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Да!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Только скачивание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55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Условия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Наличие оборудования или ПО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на сайте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Установка бесплатного программного </a:t>
                      </a:r>
                      <a:r>
                        <a:rPr lang="ru-RU" sz="1600" u="none" strike="noStrike" dirty="0" smtClean="0">
                          <a:effectLst/>
                        </a:rPr>
                        <a:t>клиента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в </a:t>
                      </a:r>
                      <a:r>
                        <a:rPr lang="ru-RU" sz="1600" u="none" strike="noStrike" dirty="0">
                          <a:effectLst/>
                        </a:rPr>
                        <a:t>системе. Наличие размещенных материалов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Запись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Экспертиза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178" y="24933"/>
            <a:ext cx="838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392032" y="931057"/>
            <a:ext cx="163618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Вебинар</a:t>
            </a:r>
          </a:p>
          <a:p>
            <a:pPr algn="ctr" fontAlgn="b"/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610690" y="926156"/>
            <a:ext cx="2275705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ЭСУО КО</a:t>
            </a:r>
          </a:p>
          <a:p>
            <a:pPr algn="ctr" fontAlgn="b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(дистанционный курс)</a:t>
            </a:r>
          </a:p>
          <a:p>
            <a:pPr algn="ctr" fontAlgn="b"/>
            <a:endParaRPr lang="ru-RU" sz="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5041718" y="944444"/>
            <a:ext cx="169200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SmartBridgit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8813842" y="943615"/>
            <a:ext cx="1592346" cy="854080"/>
          </a:xfrm>
          <a:prstGeom prst="rect">
            <a:avLst/>
          </a:prstGeom>
          <a:solidFill>
            <a:schemeClr val="bg1"/>
          </a:solidFill>
          <a:ln>
            <a:solidFill>
              <a:srgbClr val="79A75A"/>
            </a:solidFill>
          </a:ln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Видео-трансляция</a:t>
            </a:r>
          </a:p>
          <a:p>
            <a:pPr algn="ctr" fontAlgn="b">
              <a:lnSpc>
                <a:spcPct val="90000"/>
              </a:lnSpc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(учебное видео)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06188" y="962037"/>
            <a:ext cx="150439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депозитарий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67878"/>
              </p:ext>
            </p:extLst>
          </p:nvPr>
        </p:nvGraphicFramePr>
        <p:xfrm>
          <a:off x="294838" y="1803224"/>
          <a:ext cx="11615741" cy="4685499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610162"/>
                <a:gridCol w="10005579"/>
              </a:tblGrid>
              <a:tr h="1733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Порядок использования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</a:t>
                      </a:r>
                      <a:r>
                        <a:rPr lang="ru-RU" sz="19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(методист, </a:t>
                      </a:r>
                      <a:r>
                        <a:rPr lang="ru-RU" sz="19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зам.руководителя</a:t>
                      </a:r>
                      <a:r>
                        <a:rPr lang="ru-RU" sz="19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ОО)</a:t>
                      </a: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Определить педагога и помощника,  тему и дату записи;</a:t>
                      </a:r>
                    </a:p>
                    <a:p>
                      <a:pPr marL="82550" indent="0" algn="l" fontAlgn="b">
                        <a:buFontTx/>
                        <a:buNone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Выделить аудиторию.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Педагог: </a:t>
                      </a:r>
                    </a:p>
                    <a:p>
                      <a:pPr marL="425450" indent="-342900" algn="l" fontAlgn="b">
                        <a:buAutoNum type="arabicPeriod"/>
                      </a:pP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Подготовить мероприятие (сценарий, демонстрационный материал) в соответствие с целями записи</a:t>
                      </a:r>
                    </a:p>
                    <a:p>
                      <a:pPr marL="425450" indent="-342900" algn="l" fontAlgn="b">
                        <a:buAutoNum type="arabicPeriod"/>
                      </a:pP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мероприятие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 </a:t>
                      </a: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(ОО или Центр ИТ КРИПКиПРО): 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запись по сценарию и смонтировать запись.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71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Требуется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 для съемки</a:t>
                      </a:r>
                    </a:p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или программа для записи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734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Недостатки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tabLst>
                          <a:tab pos="82550" algn="l"/>
                        </a:tabLst>
                      </a:pP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время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запись (возможно неоднократно)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07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Использование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Неоднократное повторение.</a:t>
                      </a:r>
                    </a:p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в отложенном времени, в том числе в дистанционном курсе.</a:t>
                      </a:r>
                    </a:p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региональном депозитарии (электронная школа)</a:t>
                      </a:r>
                      <a:endParaRPr lang="ru-RU" sz="1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23317" y="948268"/>
            <a:ext cx="1505298" cy="861649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hlinkClick r:id="rId6" action="ppaction://hlinksldjump"/>
          </p:cNvPr>
          <p:cNvSpPr txBox="1"/>
          <p:nvPr/>
        </p:nvSpPr>
        <p:spPr>
          <a:xfrm>
            <a:off x="1238251" y="908216"/>
            <a:ext cx="2221760" cy="91440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Видео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конференц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связь (ВКС)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18225" y="1788918"/>
            <a:ext cx="158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>
            <a:hlinkClick r:id="rId7" action="ppaction://hlinksldjump"/>
          </p:cNvPr>
          <p:cNvSpPr/>
          <p:nvPr/>
        </p:nvSpPr>
        <p:spPr>
          <a:xfrm>
            <a:off x="11530732" y="1885164"/>
            <a:ext cx="263471" cy="269100"/>
          </a:xfrm>
          <a:prstGeom prst="mathMultiply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306" y="944707"/>
            <a:ext cx="8462976" cy="870492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2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94838" y="935463"/>
          <a:ext cx="11615741" cy="4923917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038662"/>
                <a:gridCol w="2061721"/>
                <a:gridCol w="1640296"/>
                <a:gridCol w="1702984"/>
                <a:gridCol w="2066920"/>
                <a:gridCol w="1604533"/>
                <a:gridCol w="1500625"/>
              </a:tblGrid>
              <a:tr h="868132">
                <a:tc gridSpan="2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Кто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288 ОО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Как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Региональное онлайн расписание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необходимости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Для чего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Общение  в реальном времени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Обучение в форме статической лекции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в интерактивном режиме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Автоматическая идентификация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контроль освоения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Фиксация опыта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Качественные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ресурсы для обучения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Наличие интернет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Да!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Только скачивание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55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Условия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Наличие оборудования или ПО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на сайте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Установка бесплатного программного </a:t>
                      </a:r>
                      <a:r>
                        <a:rPr lang="ru-RU" sz="1600" u="none" strike="noStrike" dirty="0" smtClean="0">
                          <a:effectLst/>
                        </a:rPr>
                        <a:t>клиента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в </a:t>
                      </a:r>
                      <a:r>
                        <a:rPr lang="ru-RU" sz="1600" u="none" strike="noStrike" dirty="0">
                          <a:effectLst/>
                        </a:rPr>
                        <a:t>системе. Наличие размещенных материалов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Запись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Экспертиза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178" y="24933"/>
            <a:ext cx="838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392032" y="931057"/>
            <a:ext cx="163618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Вебинар</a:t>
            </a:r>
          </a:p>
          <a:p>
            <a:pPr algn="ctr" fontAlgn="b"/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610690" y="926156"/>
            <a:ext cx="2275705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ЭСУО КО</a:t>
            </a:r>
          </a:p>
          <a:p>
            <a:pPr algn="ctr" fontAlgn="b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(дистанционный курс)</a:t>
            </a:r>
          </a:p>
          <a:p>
            <a:pPr algn="ctr" fontAlgn="b"/>
            <a:endParaRPr lang="ru-RU" sz="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5041718" y="944444"/>
            <a:ext cx="169200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SmartBridgit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8813842" y="943615"/>
            <a:ext cx="1592346" cy="854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Видео-трансляция</a:t>
            </a:r>
          </a:p>
          <a:p>
            <a:pPr algn="ctr" fontAlgn="b">
              <a:lnSpc>
                <a:spcPct val="90000"/>
              </a:lnSpc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(учебное видео)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6403" y="945914"/>
            <a:ext cx="1486769" cy="823302"/>
          </a:xfrm>
          <a:prstGeom prst="rect">
            <a:avLst/>
          </a:prstGeom>
          <a:solidFill>
            <a:schemeClr val="bg1"/>
          </a:solidFill>
          <a:ln>
            <a:solidFill>
              <a:srgbClr val="79A75A"/>
            </a:solidFill>
          </a:ln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депозитарий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576705"/>
              </p:ext>
            </p:extLst>
          </p:nvPr>
        </p:nvGraphicFramePr>
        <p:xfrm>
          <a:off x="294838" y="1824928"/>
          <a:ext cx="11615741" cy="4082830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610162"/>
                <a:gridCol w="10005579"/>
              </a:tblGrid>
              <a:tr h="1904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Порядок использования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Пользователь</a:t>
                      </a:r>
                      <a:r>
                        <a:rPr lang="ru-RU" sz="19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457200" indent="0" algn="l" fontAlgn="b">
                        <a:buNone/>
                      </a:pPr>
                      <a:r>
                        <a:rPr lang="ru-RU" sz="19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Выбрать нужное</a:t>
                      </a:r>
                    </a:p>
                    <a:p>
                      <a:pPr marL="457200" indent="0" algn="l" fontAlgn="b">
                        <a:buNone/>
                      </a:pPr>
                      <a:r>
                        <a:rPr lang="ru-RU" sz="19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Скачать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Автор:</a:t>
                      </a:r>
                    </a:p>
                    <a:p>
                      <a:pPr marL="457200" indent="0" algn="l" fontAlgn="b">
                        <a:buNone/>
                      </a:pP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Оформить заявку на публикацию</a:t>
                      </a: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прикрепить ресурс</a:t>
                      </a:r>
                    </a:p>
                    <a:p>
                      <a:pPr marL="457200" indent="0" algn="l" fontAlgn="b">
                        <a:buNone/>
                      </a:pP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экспертизы скачать </a:t>
                      </a: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заключение о публикации</a:t>
                      </a:r>
                      <a:endParaRPr lang="ru-RU" sz="1900" b="0" u="none" strike="noStrike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71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Требуется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создавать 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ЭОР</a:t>
                      </a:r>
                      <a:endParaRPr lang="ru-RU" sz="1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244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Недостатки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tabLst>
                          <a:tab pos="82550" algn="l"/>
                        </a:tabLst>
                      </a:pPr>
                      <a:r>
                        <a:rPr lang="ru-RU" sz="1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ресурсов не по всем темам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83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Использование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качества собственного учебного материала </a:t>
                      </a:r>
                    </a:p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времени на создание качественного ресурса</a:t>
                      </a:r>
                    </a:p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в своей деятельности качественного ресурса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>
            <a:hlinkClick r:id="rId9" action="ppaction://hlinksldjump"/>
          </p:cNvPr>
          <p:cNvSpPr txBox="1"/>
          <p:nvPr/>
        </p:nvSpPr>
        <p:spPr>
          <a:xfrm>
            <a:off x="1238251" y="908216"/>
            <a:ext cx="2221760" cy="91440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Видео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конференц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связь (ВКС)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25972" y="1663270"/>
            <a:ext cx="1476000" cy="203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>
            <a:hlinkClick r:id="rId10" action="ppaction://hlinksldjump"/>
          </p:cNvPr>
          <p:cNvSpPr/>
          <p:nvPr/>
        </p:nvSpPr>
        <p:spPr>
          <a:xfrm>
            <a:off x="11530732" y="1885164"/>
            <a:ext cx="263471" cy="269100"/>
          </a:xfrm>
          <a:prstGeom prst="mathMultiply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305" y="944707"/>
            <a:ext cx="10072497" cy="870492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9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0178" y="24933"/>
            <a:ext cx="838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271289" y="1735135"/>
            <a:ext cx="7987261" cy="1798649"/>
            <a:chOff x="2090224" y="1502404"/>
            <a:chExt cx="8522766" cy="1754326"/>
          </a:xfrm>
        </p:grpSpPr>
        <p:sp>
          <p:nvSpPr>
            <p:cNvPr id="19" name="TextBox 18"/>
            <p:cNvSpPr txBox="1"/>
            <p:nvPr/>
          </p:nvSpPr>
          <p:spPr>
            <a:xfrm>
              <a:off x="3451962" y="1502404"/>
              <a:ext cx="7161028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Письмо</a:t>
              </a:r>
              <a:r>
                <a:rPr lang="ru-RU" dirty="0" smtClean="0"/>
                <a:t> на </a:t>
              </a:r>
              <a:r>
                <a:rPr lang="en-US" dirty="0" smtClean="0">
                  <a:hlinkClick r:id="rId3"/>
                </a:rPr>
                <a:t>centrdot@rambler.ru</a:t>
              </a:r>
              <a:r>
                <a:rPr lang="ru-RU" dirty="0" smtClean="0"/>
                <a:t> , в котором указать: </a:t>
              </a:r>
            </a:p>
            <a:p>
              <a:r>
                <a:rPr lang="ru-RU" dirty="0" smtClean="0"/>
                <a:t>В теме письма: </a:t>
              </a:r>
              <a:r>
                <a:rPr lang="ru-RU" b="1" dirty="0" smtClean="0"/>
                <a:t>Регистрация на сайте Электронное образование</a:t>
              </a:r>
            </a:p>
            <a:p>
              <a:r>
                <a:rPr lang="ru-RU" dirty="0" smtClean="0"/>
                <a:t>В письме: </a:t>
              </a:r>
            </a:p>
            <a:p>
              <a:r>
                <a:rPr lang="ru-RU" dirty="0" smtClean="0"/>
                <a:t>-  </a:t>
              </a:r>
              <a:r>
                <a:rPr lang="ru-RU" b="1" dirty="0" smtClean="0"/>
                <a:t>территорию и название ОО</a:t>
              </a:r>
            </a:p>
            <a:p>
              <a:pPr marL="185738" indent="-185738">
                <a:buFontTx/>
                <a:buChar char="-"/>
              </a:pPr>
              <a:r>
                <a:rPr lang="ru-RU" dirty="0"/>
                <a:t>е</a:t>
              </a:r>
              <a:r>
                <a:rPr lang="ru-RU" dirty="0" smtClean="0"/>
                <a:t>сли только для себя – </a:t>
              </a:r>
              <a:r>
                <a:rPr lang="ru-RU" b="1" dirty="0" smtClean="0"/>
                <a:t>свои ФИО (полностью)</a:t>
              </a:r>
            </a:p>
            <a:p>
              <a:r>
                <a:rPr lang="ru-RU" dirty="0" smtClean="0"/>
                <a:t>В ответ высылается  логин и пароль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90224" y="1727678"/>
              <a:ext cx="1139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запрос</a:t>
              </a:r>
              <a:endParaRPr lang="ru-RU" dirty="0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V="1">
              <a:off x="2907867" y="1912882"/>
              <a:ext cx="573145" cy="494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l="28965" t="10202" r="9272" b="9107"/>
          <a:stretch/>
        </p:blipFill>
        <p:spPr>
          <a:xfrm>
            <a:off x="568850" y="2495504"/>
            <a:ext cx="1611446" cy="3363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31750" t="58906" r="2090" b="10996"/>
          <a:stretch/>
        </p:blipFill>
        <p:spPr>
          <a:xfrm>
            <a:off x="3763733" y="3728931"/>
            <a:ext cx="5361925" cy="16342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/>
          <a:srcRect l="2629" t="17930" r="5143" b="19208"/>
          <a:stretch/>
        </p:blipFill>
        <p:spPr>
          <a:xfrm>
            <a:off x="340542" y="4756477"/>
            <a:ext cx="2168297" cy="3902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481686" y="3094806"/>
            <a:ext cx="18706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авторизация</a:t>
            </a:r>
            <a:endParaRPr lang="ru-RU" sz="2000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1073911" y="2275044"/>
            <a:ext cx="3600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3761063" y="4601016"/>
            <a:ext cx="1558866" cy="5457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383828" y="4940503"/>
            <a:ext cx="1319281" cy="111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72398" y="5620113"/>
            <a:ext cx="934459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700" i="1" dirty="0" smtClean="0"/>
              <a:t>Методические рекомендации:  </a:t>
            </a:r>
          </a:p>
          <a:p>
            <a:pPr>
              <a:spcBef>
                <a:spcPts val="1200"/>
              </a:spcBef>
            </a:pPr>
            <a:r>
              <a:rPr lang="ru-RU" sz="1700" i="1" dirty="0" smtClean="0"/>
              <a:t>«ЭОР. Общие требования и виды»</a:t>
            </a:r>
          </a:p>
          <a:p>
            <a:pPr>
              <a:spcBef>
                <a:spcPts val="1200"/>
              </a:spcBef>
            </a:pPr>
            <a:r>
              <a:rPr lang="ru-RU" sz="1700" i="1" dirty="0" smtClean="0"/>
              <a:t>«Региональный депозитарий: публикация и использование ЭОР»</a:t>
            </a:r>
            <a:endParaRPr lang="ru-RU" sz="17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19022" y="1797024"/>
            <a:ext cx="960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</a:t>
            </a:r>
            <a:endParaRPr lang="ru-RU" alt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0422" y="869394"/>
            <a:ext cx="9229726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Оформление заявки на публикацию ЭОР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в региональном депозитарии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1073911" y="4553635"/>
            <a:ext cx="3600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073911" y="3057821"/>
            <a:ext cx="3600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1073911" y="3671872"/>
            <a:ext cx="3600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2610" y="3919592"/>
            <a:ext cx="11900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Заявки</a:t>
            </a:r>
            <a:endParaRPr lang="ru-RU" sz="2000" dirty="0"/>
          </a:p>
        </p:txBody>
      </p:sp>
      <p:sp>
        <p:nvSpPr>
          <p:cNvPr id="39" name="Правая круглая скобка 38"/>
          <p:cNvSpPr/>
          <p:nvPr/>
        </p:nvSpPr>
        <p:spPr>
          <a:xfrm>
            <a:off x="2383828" y="1797024"/>
            <a:ext cx="331391" cy="1694814"/>
          </a:xfrm>
          <a:prstGeom prst="rightBracket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2754416" y="2163831"/>
            <a:ext cx="573145" cy="49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116683" y="5606266"/>
            <a:ext cx="4884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</a:t>
            </a: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en-US" alt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eschool</a:t>
            </a: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.kuz-edu.ru/Учителям/Документы</a:t>
            </a:r>
            <a:endParaRPr lang="ru-RU" altLang="ru-RU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Управляющая кнопка: возврат 42">
            <a:hlinkClick r:id="" action="ppaction://hlinkshowjump?jump=lastslideviewed" highlightClick="1"/>
          </p:cNvPr>
          <p:cNvSpPr/>
          <p:nvPr/>
        </p:nvSpPr>
        <p:spPr>
          <a:xfrm>
            <a:off x="11258550" y="6212583"/>
            <a:ext cx="473905" cy="3761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94838" y="935463"/>
          <a:ext cx="11615741" cy="4923917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038662"/>
                <a:gridCol w="2061721"/>
                <a:gridCol w="1640296"/>
                <a:gridCol w="1702984"/>
                <a:gridCol w="2066920"/>
                <a:gridCol w="1604533"/>
                <a:gridCol w="1500625"/>
              </a:tblGrid>
              <a:tr h="868132">
                <a:tc gridSpan="2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Кто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288 ОО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Как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Региональное онлайн расписание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необходимости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Для чего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Общение  в реальном времени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Обучение в форме статической лекции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в интерактивном режиме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Автоматическая идентификация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контроль освоения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Фиксация опыта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Качественные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ресурсы для обучения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Наличие интернет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Да!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Только скачивание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55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Условия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Наличие оборудования или ПО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на сайте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Установка бесплатного программного </a:t>
                      </a:r>
                      <a:r>
                        <a:rPr lang="ru-RU" sz="1600" u="none" strike="noStrike" dirty="0" smtClean="0">
                          <a:effectLst/>
                        </a:rPr>
                        <a:t>клиента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в </a:t>
                      </a:r>
                      <a:r>
                        <a:rPr lang="ru-RU" sz="1600" u="none" strike="noStrike" dirty="0">
                          <a:effectLst/>
                        </a:rPr>
                        <a:t>системе. Наличие размещенных материалов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Запись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Экспертиза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178" y="24933"/>
            <a:ext cx="838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392032" y="931057"/>
            <a:ext cx="163618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Вебинар</a:t>
            </a:r>
          </a:p>
          <a:p>
            <a:pPr algn="ctr" fontAlgn="b"/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610690" y="926156"/>
            <a:ext cx="2275705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ЭСУО КО</a:t>
            </a:r>
          </a:p>
          <a:p>
            <a:pPr algn="ctr" fontAlgn="b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(дистанционный курс)</a:t>
            </a:r>
          </a:p>
          <a:p>
            <a:pPr algn="ctr" fontAlgn="b"/>
            <a:endParaRPr lang="ru-RU" sz="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5041718" y="944444"/>
            <a:ext cx="169200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SmartBridgit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8813842" y="943615"/>
            <a:ext cx="1592346" cy="854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Видео-трансляция</a:t>
            </a:r>
          </a:p>
          <a:p>
            <a:pPr algn="ctr" fontAlgn="b">
              <a:lnSpc>
                <a:spcPct val="90000"/>
              </a:lnSpc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(учебное видео)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6403" y="945914"/>
            <a:ext cx="1486769" cy="823302"/>
          </a:xfrm>
          <a:prstGeom prst="rect">
            <a:avLst/>
          </a:prstGeom>
          <a:solidFill>
            <a:schemeClr val="bg1"/>
          </a:solidFill>
          <a:ln>
            <a:solidFill>
              <a:srgbClr val="79A75A"/>
            </a:solidFill>
          </a:ln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депозитарий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94838" y="1824928"/>
          <a:ext cx="11615741" cy="3925605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610162"/>
                <a:gridCol w="10005579"/>
              </a:tblGrid>
              <a:tr h="1733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Порядок использования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Пользователь</a:t>
                      </a:r>
                      <a:r>
                        <a:rPr lang="ru-RU" sz="19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457200" indent="0" algn="l" fontAlgn="b">
                        <a:buNone/>
                      </a:pPr>
                      <a:r>
                        <a:rPr lang="ru-RU" sz="19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Выбрать нужное</a:t>
                      </a:r>
                    </a:p>
                    <a:p>
                      <a:pPr marL="457200" indent="0" algn="l" fontAlgn="b">
                        <a:buNone/>
                      </a:pPr>
                      <a:r>
                        <a:rPr lang="ru-RU" sz="19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Скачать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Автор:</a:t>
                      </a:r>
                    </a:p>
                    <a:p>
                      <a:pPr marL="457200" indent="0" algn="l" fontAlgn="b">
                        <a:buNone/>
                      </a:pP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Оформить заявку на публикацию, прикрепить ресурс</a:t>
                      </a:r>
                    </a:p>
                    <a:p>
                      <a:pPr marL="457200" indent="0" algn="l" fontAlgn="b">
                        <a:buNone/>
                      </a:pP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экспертизы скачать заключение о публикации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71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Требуется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создавать ЭОР</a:t>
                      </a:r>
                      <a:endParaRPr lang="ru-RU" sz="1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244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Недостатки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tabLst>
                          <a:tab pos="82550" algn="l"/>
                        </a:tabLst>
                      </a:pPr>
                      <a:r>
                        <a:rPr lang="ru-RU" sz="1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ресурсов не по всем темам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83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Использование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качества собственного материала </a:t>
                      </a:r>
                    </a:p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времени на создание качественного ресурса</a:t>
                      </a:r>
                    </a:p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в своей деятельности качественного ресурса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>
            <a:hlinkClick r:id="rId6" action="ppaction://hlinksldjump"/>
          </p:cNvPr>
          <p:cNvSpPr txBox="1"/>
          <p:nvPr/>
        </p:nvSpPr>
        <p:spPr>
          <a:xfrm>
            <a:off x="1238251" y="908216"/>
            <a:ext cx="2221760" cy="91440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Видео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конференц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связь (ВКС)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19972" y="1663270"/>
            <a:ext cx="1479600" cy="203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>
            <a:hlinkClick r:id="rId7" action="ppaction://hlinksldjump"/>
          </p:cNvPr>
          <p:cNvSpPr/>
          <p:nvPr/>
        </p:nvSpPr>
        <p:spPr>
          <a:xfrm>
            <a:off x="11530732" y="1885164"/>
            <a:ext cx="263471" cy="269100"/>
          </a:xfrm>
          <a:prstGeom prst="mathMultiply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305" y="944707"/>
            <a:ext cx="10072497" cy="870492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6084" y="855930"/>
            <a:ext cx="8213002" cy="5768743"/>
          </a:xfrm>
          <a:prstGeom prst="rect">
            <a:avLst/>
          </a:prstGeom>
        </p:spPr>
      </p:pic>
      <p:sp>
        <p:nvSpPr>
          <p:cNvPr id="19" name="Умножение 18">
            <a:hlinkClick r:id="rId9" action="ppaction://hlinksldjump"/>
          </p:cNvPr>
          <p:cNvSpPr/>
          <p:nvPr/>
        </p:nvSpPr>
        <p:spPr>
          <a:xfrm>
            <a:off x="9104228" y="1059635"/>
            <a:ext cx="304800" cy="283391"/>
          </a:xfrm>
          <a:prstGeom prst="mathMultiply">
            <a:avLst>
              <a:gd name="adj1" fmla="val 494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94838" y="935463"/>
          <a:ext cx="11615741" cy="4923917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038662"/>
                <a:gridCol w="2061721"/>
                <a:gridCol w="1640296"/>
                <a:gridCol w="1702984"/>
                <a:gridCol w="2066920"/>
                <a:gridCol w="1604533"/>
                <a:gridCol w="1500625"/>
              </a:tblGrid>
              <a:tr h="868132">
                <a:tc gridSpan="2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Кто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288 ОО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Как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Региональное онлайн расписание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необходимости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Для чего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Общение  в реальном времени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Обучение в форме статической лекции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в интерактивном режиме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Автоматическая идентификация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контроль освоения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Фиксация опыта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Качественные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ресурсы для обучения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Наличие интернет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Да!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Только скачивание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55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Условия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Наличие оборудования или ПО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на сайте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Установка бесплатного программного </a:t>
                      </a:r>
                      <a:r>
                        <a:rPr lang="ru-RU" sz="1600" u="none" strike="noStrike" dirty="0" smtClean="0">
                          <a:effectLst/>
                        </a:rPr>
                        <a:t>клиента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в </a:t>
                      </a:r>
                      <a:r>
                        <a:rPr lang="ru-RU" sz="1600" u="none" strike="noStrike" dirty="0">
                          <a:effectLst/>
                        </a:rPr>
                        <a:t>системе. Наличие размещенных материалов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Запись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Экспертиза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178" y="24933"/>
            <a:ext cx="838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392032" y="931057"/>
            <a:ext cx="163618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Вебинар</a:t>
            </a:r>
          </a:p>
          <a:p>
            <a:pPr algn="ctr" fontAlgn="b"/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610690" y="926156"/>
            <a:ext cx="2275705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ЭСУО КО</a:t>
            </a:r>
          </a:p>
          <a:p>
            <a:pPr algn="ctr" fontAlgn="b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(дистанционный курс)</a:t>
            </a:r>
          </a:p>
          <a:p>
            <a:pPr algn="ctr" fontAlgn="b"/>
            <a:endParaRPr lang="ru-RU" sz="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5041718" y="944444"/>
            <a:ext cx="169200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SmartBridgit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8813842" y="943615"/>
            <a:ext cx="1592346" cy="854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Видео-трансляция</a:t>
            </a:r>
          </a:p>
          <a:p>
            <a:pPr algn="ctr" fontAlgn="b">
              <a:lnSpc>
                <a:spcPct val="90000"/>
              </a:lnSpc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(учебное видео)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6403" y="945914"/>
            <a:ext cx="1486769" cy="823302"/>
          </a:xfrm>
          <a:prstGeom prst="rect">
            <a:avLst/>
          </a:prstGeom>
          <a:solidFill>
            <a:schemeClr val="bg1"/>
          </a:solidFill>
          <a:ln>
            <a:solidFill>
              <a:srgbClr val="79A75A"/>
            </a:solidFill>
          </a:ln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депозитарий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94838" y="1824928"/>
          <a:ext cx="11615741" cy="4082830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610162"/>
                <a:gridCol w="10005579"/>
              </a:tblGrid>
              <a:tr h="1904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Порядок использования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Пользователь</a:t>
                      </a:r>
                      <a:r>
                        <a:rPr lang="ru-RU" sz="19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457200" indent="0" algn="l" fontAlgn="b">
                        <a:buNone/>
                      </a:pPr>
                      <a:r>
                        <a:rPr lang="ru-RU" sz="19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Выбрать нужное</a:t>
                      </a:r>
                    </a:p>
                    <a:p>
                      <a:pPr marL="457200" indent="0" algn="l" fontAlgn="b">
                        <a:buNone/>
                      </a:pPr>
                      <a:r>
                        <a:rPr lang="ru-RU" sz="19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Скачать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Автор:</a:t>
                      </a:r>
                    </a:p>
                    <a:p>
                      <a:pPr marL="457200" indent="0" algn="l" fontAlgn="b">
                        <a:buNone/>
                      </a:pP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Оформить заявку на публикацию</a:t>
                      </a: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прикрепить ресурс</a:t>
                      </a:r>
                    </a:p>
                    <a:p>
                      <a:pPr marL="457200" indent="0" algn="l" fontAlgn="b">
                        <a:buNone/>
                      </a:pP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экспертизы скачать </a:t>
                      </a:r>
                      <a:r>
                        <a:rPr lang="ru-RU" sz="19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заключение о публикации</a:t>
                      </a:r>
                      <a:endParaRPr lang="ru-RU" sz="1900" b="0" u="none" strike="noStrike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71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Требуется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создавать ЭОР</a:t>
                      </a:r>
                      <a:endParaRPr lang="ru-RU" sz="1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244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Недостатки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tabLst>
                          <a:tab pos="82550" algn="l"/>
                        </a:tabLst>
                      </a:pPr>
                      <a:r>
                        <a:rPr lang="ru-RU" sz="1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ресурсов не по всем темам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83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Использование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качества собственного материала </a:t>
                      </a:r>
                    </a:p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времени на создание качественного ресурса</a:t>
                      </a:r>
                    </a:p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в своей деятельности качественного ресурса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>
            <a:hlinkClick r:id="rId8" action="ppaction://hlinksldjump"/>
          </p:cNvPr>
          <p:cNvSpPr txBox="1"/>
          <p:nvPr/>
        </p:nvSpPr>
        <p:spPr>
          <a:xfrm>
            <a:off x="1238251" y="908216"/>
            <a:ext cx="2221760" cy="91440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Видео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конференц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связь (ВКС)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23114" y="1663270"/>
            <a:ext cx="1476000" cy="203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>
            <a:hlinkClick r:id="rId9" action="ppaction://hlinksldjump"/>
          </p:cNvPr>
          <p:cNvSpPr/>
          <p:nvPr/>
        </p:nvSpPr>
        <p:spPr>
          <a:xfrm>
            <a:off x="11530732" y="1885164"/>
            <a:ext cx="263471" cy="269100"/>
          </a:xfrm>
          <a:prstGeom prst="mathMultiply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305" y="944707"/>
            <a:ext cx="10072497" cy="870492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8054" y="1905994"/>
            <a:ext cx="11426150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ea typeface="Calibri" panose="020F0502020204030204" pitchFamily="34" charset="0"/>
              </a:rPr>
              <a:t>Электронные </a:t>
            </a:r>
            <a:r>
              <a:rPr lang="ru-RU" sz="2000" b="1" dirty="0" smtClean="0">
                <a:ea typeface="Calibri" panose="020F0502020204030204" pitchFamily="34" charset="0"/>
              </a:rPr>
              <a:t>образовательные ресурсы</a:t>
            </a:r>
            <a:r>
              <a:rPr lang="ru-RU" sz="2000" b="1" dirty="0">
                <a:ea typeface="Calibri" panose="020F0502020204030204" pitchFamily="34" charset="0"/>
              </a:rPr>
              <a:t>:</a:t>
            </a:r>
            <a:endParaRPr lang="ru-RU" sz="2000" dirty="0"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dirty="0">
                <a:ea typeface="Calibri" panose="020F0502020204030204" pitchFamily="34" charset="0"/>
              </a:rPr>
              <a:t>- </a:t>
            </a:r>
            <a:r>
              <a:rPr lang="ru-RU" sz="2000" dirty="0" smtClean="0">
                <a:ea typeface="Calibri" panose="020F0502020204030204" pitchFamily="34" charset="0"/>
              </a:rPr>
              <a:t> учебное / методическое пособие</a:t>
            </a:r>
            <a:endParaRPr lang="ru-RU" sz="2000" dirty="0">
              <a:ea typeface="Calibri" panose="020F0502020204030204" pitchFamily="34" charset="0"/>
            </a:endParaRPr>
          </a:p>
          <a:p>
            <a:pPr marL="173038" indent="-173038">
              <a:lnSpc>
                <a:spcPct val="90000"/>
              </a:lnSpc>
              <a:buFontTx/>
              <a:buChar char="-"/>
            </a:pPr>
            <a:r>
              <a:rPr lang="ru-RU" sz="2000" dirty="0" smtClean="0">
                <a:ea typeface="Calibri" panose="020F0502020204030204" pitchFamily="34" charset="0"/>
              </a:rPr>
              <a:t>демонстрационный материал</a:t>
            </a:r>
          </a:p>
          <a:p>
            <a:pPr marL="173038" indent="-173038">
              <a:lnSpc>
                <a:spcPct val="90000"/>
              </a:lnSpc>
              <a:buFontTx/>
              <a:buChar char="-"/>
            </a:pPr>
            <a:r>
              <a:rPr lang="ru-RU" sz="2000" dirty="0">
                <a:ea typeface="Calibri" panose="020F0502020204030204" pitchFamily="34" charset="0"/>
              </a:rPr>
              <a:t>т</a:t>
            </a:r>
            <a:r>
              <a:rPr lang="ru-RU" sz="2000" dirty="0" smtClean="0">
                <a:ea typeface="Calibri" panose="020F0502020204030204" pitchFamily="34" charset="0"/>
              </a:rPr>
              <a:t>естовый модуль проверки знаний</a:t>
            </a:r>
            <a:endParaRPr lang="ru-RU" sz="2000" dirty="0"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dirty="0">
                <a:ea typeface="Calibri" panose="020F0502020204030204" pitchFamily="34" charset="0"/>
              </a:rPr>
              <a:t>- </a:t>
            </a:r>
            <a:r>
              <a:rPr lang="ru-RU" sz="2000" dirty="0" smtClean="0">
                <a:ea typeface="Calibri" panose="020F0502020204030204" pitchFamily="34" charset="0"/>
              </a:rPr>
              <a:t> видеотрансляция</a:t>
            </a:r>
            <a:r>
              <a:rPr lang="ru-RU" sz="2000" dirty="0">
                <a:ea typeface="Calibri" panose="020F0502020204030204" pitchFamily="34" charset="0"/>
              </a:rPr>
              <a:t>:</a:t>
            </a:r>
          </a:p>
          <a:p>
            <a:pPr marL="1428750" indent="-714375">
              <a:lnSpc>
                <a:spcPct val="90000"/>
              </a:lnSpc>
            </a:pPr>
            <a:r>
              <a:rPr lang="ru-RU" sz="2000" dirty="0">
                <a:ea typeface="Calibri" panose="020F0502020204030204" pitchFamily="34" charset="0"/>
              </a:rPr>
              <a:t>-- </a:t>
            </a:r>
            <a:r>
              <a:rPr lang="ru-RU" sz="2000" dirty="0" smtClean="0">
                <a:ea typeface="Calibri" panose="020F0502020204030204" pitchFamily="34" charset="0"/>
              </a:rPr>
              <a:t>видеоурок (</a:t>
            </a:r>
            <a:r>
              <a:rPr lang="ru-RU" sz="2000" i="1" dirty="0" smtClean="0">
                <a:ea typeface="Calibri" panose="020F0502020204030204" pitchFamily="34" charset="0"/>
              </a:rPr>
              <a:t>учебное </a:t>
            </a:r>
            <a:r>
              <a:rPr lang="ru-RU" sz="2000" i="1" dirty="0">
                <a:ea typeface="Calibri" panose="020F0502020204030204" pitchFamily="34" charset="0"/>
              </a:rPr>
              <a:t>содержание по </a:t>
            </a:r>
            <a:r>
              <a:rPr lang="ru-RU" sz="2000" i="1" dirty="0" smtClean="0">
                <a:ea typeface="Calibri" panose="020F0502020204030204" pitchFamily="34" charset="0"/>
              </a:rPr>
              <a:t>программе/предмету</a:t>
            </a:r>
            <a:r>
              <a:rPr lang="ru-RU" sz="2000" dirty="0" smtClean="0">
                <a:ea typeface="Calibri" panose="020F0502020204030204" pitchFamily="34" charset="0"/>
              </a:rPr>
              <a:t>)</a:t>
            </a:r>
            <a:endParaRPr lang="ru-RU" sz="2000" dirty="0">
              <a:ea typeface="Calibri" panose="020F0502020204030204" pitchFamily="34" charset="0"/>
            </a:endParaRPr>
          </a:p>
          <a:p>
            <a:pPr marL="1071563" indent="-377825">
              <a:lnSpc>
                <a:spcPct val="90000"/>
              </a:lnSpc>
            </a:pPr>
            <a:r>
              <a:rPr lang="ru-RU" sz="2000" dirty="0">
                <a:ea typeface="Calibri" panose="020F0502020204030204" pitchFamily="34" charset="0"/>
              </a:rPr>
              <a:t>-- публичная </a:t>
            </a:r>
            <a:r>
              <a:rPr lang="ru-RU" sz="2000" dirty="0" smtClean="0">
                <a:ea typeface="Calibri" panose="020F0502020204030204" pitchFamily="34" charset="0"/>
              </a:rPr>
              <a:t>лекция (</a:t>
            </a:r>
            <a:r>
              <a:rPr lang="ru-RU" sz="2000" i="1" dirty="0" smtClean="0">
                <a:ea typeface="Calibri" panose="020F0502020204030204" pitchFamily="34" charset="0"/>
              </a:rPr>
              <a:t>познавательное содержание</a:t>
            </a:r>
            <a:r>
              <a:rPr lang="ru-RU" sz="2000" dirty="0" smtClean="0">
                <a:ea typeface="Calibri" panose="020F0502020204030204" pitchFamily="34" charset="0"/>
              </a:rPr>
              <a:t>)</a:t>
            </a:r>
          </a:p>
          <a:p>
            <a:pPr marL="1071563" indent="-377825">
              <a:lnSpc>
                <a:spcPct val="90000"/>
              </a:lnSpc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71563" indent="-377825">
              <a:lnSpc>
                <a:spcPct val="90000"/>
              </a:lnSpc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71563" indent="-377825">
              <a:lnSpc>
                <a:spcPct val="90000"/>
              </a:lnSpc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71563" indent="-377825">
              <a:lnSpc>
                <a:spcPct val="90000"/>
              </a:lnSpc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66700" indent="-23813">
              <a:lnSpc>
                <a:spcPct val="90000"/>
              </a:lnSpc>
            </a:pPr>
            <a:endPara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66700" indent="-23813">
              <a:lnSpc>
                <a:spcPct val="90000"/>
              </a:lnSpc>
            </a:pP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66700" indent="-23813">
              <a:lnSpc>
                <a:spcPct val="90000"/>
              </a:lnSpc>
            </a:pPr>
            <a:endPara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66700" indent="-23813">
              <a:lnSpc>
                <a:spcPct val="90000"/>
              </a:lnSpc>
            </a:pP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66700" indent="-23813">
              <a:lnSpc>
                <a:spcPct val="90000"/>
              </a:lnSpc>
            </a:pP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71563" indent="-377825">
              <a:lnSpc>
                <a:spcPct val="90000"/>
              </a:lnSpc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457" y="4354353"/>
            <a:ext cx="7450899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700" i="1" dirty="0" smtClean="0"/>
              <a:t>Методические рекомендации:  </a:t>
            </a:r>
          </a:p>
          <a:p>
            <a:pPr>
              <a:lnSpc>
                <a:spcPct val="90000"/>
              </a:lnSpc>
            </a:pPr>
            <a:r>
              <a:rPr lang="ru-RU" sz="1700" i="1" dirty="0" smtClean="0"/>
              <a:t>«ЭОР. Общие требования и виды»</a:t>
            </a:r>
          </a:p>
          <a:p>
            <a:pPr>
              <a:lnSpc>
                <a:spcPct val="90000"/>
              </a:lnSpc>
            </a:pPr>
            <a:r>
              <a:rPr lang="ru-RU" sz="1700" i="1" dirty="0" smtClean="0"/>
              <a:t>Видео консультации </a:t>
            </a:r>
          </a:p>
          <a:p>
            <a:pPr>
              <a:lnSpc>
                <a:spcPct val="90000"/>
              </a:lnSpc>
            </a:pPr>
            <a:r>
              <a:rPr lang="ru-RU" sz="1700" i="1" dirty="0" smtClean="0"/>
              <a:t>«</a:t>
            </a:r>
            <a:r>
              <a:rPr lang="ru-RU" sz="1700" i="1" dirty="0"/>
              <a:t>С</a:t>
            </a:r>
            <a:r>
              <a:rPr lang="ru-RU" sz="1700" i="1" dirty="0" smtClean="0"/>
              <a:t>оздание интерактивных презентаций»</a:t>
            </a:r>
          </a:p>
          <a:p>
            <a:pPr>
              <a:lnSpc>
                <a:spcPct val="90000"/>
              </a:lnSpc>
            </a:pPr>
            <a:endParaRPr lang="ru-RU" sz="1700" i="1" dirty="0"/>
          </a:p>
          <a:p>
            <a:pPr>
              <a:lnSpc>
                <a:spcPct val="90000"/>
              </a:lnSpc>
            </a:pPr>
            <a:endParaRPr lang="ru-RU" sz="1700" i="1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475074" y="3958355"/>
            <a:ext cx="488447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90000"/>
              </a:lnSpc>
            </a:pPr>
            <a:r>
              <a:rPr lang="ru-RU" alt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</a:t>
            </a: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://</a:t>
            </a:r>
            <a:r>
              <a:rPr lang="en-US" alt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eschool</a:t>
            </a: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.kuz-edu.ru/Учителям/Документы</a:t>
            </a:r>
            <a:endParaRPr lang="ru-RU" altLang="ru-RU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90000"/>
              </a:lnSpc>
            </a:pPr>
            <a:endParaRPr lang="ru-RU" alt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23592" y="3957718"/>
            <a:ext cx="4624407" cy="895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90000"/>
              </a:lnSpc>
            </a:pPr>
            <a:r>
              <a:rPr lang="ru-RU" alt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</a:t>
            </a: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://</a:t>
            </a:r>
            <a:r>
              <a:rPr lang="en-US" alt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eschool</a:t>
            </a: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.kuz-edu.ru/Учителям/Загрузки</a:t>
            </a:r>
            <a:endParaRPr lang="ru-RU" altLang="ru-RU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90000"/>
              </a:lnSpc>
            </a:pPr>
            <a:endParaRPr lang="ru-RU" sz="1000" i="1" dirty="0" smtClean="0"/>
          </a:p>
          <a:p>
            <a:pPr eaLnBrk="0" fontAlgn="base" hangingPunct="0">
              <a:lnSpc>
                <a:spcPct val="90000"/>
              </a:lnSpc>
            </a:pPr>
            <a:r>
              <a:rPr lang="ru-RU" sz="1600" i="1" dirty="0" smtClean="0"/>
              <a:t>Программное </a:t>
            </a:r>
            <a:r>
              <a:rPr lang="ru-RU" sz="1600" i="1" dirty="0"/>
              <a:t>обеспечение для создания ЭОР</a:t>
            </a:r>
          </a:p>
          <a:p>
            <a:pPr lvl="0" eaLnBrk="0" fontAlgn="base" hangingPunct="0">
              <a:lnSpc>
                <a:spcPct val="90000"/>
              </a:lnSpc>
            </a:pPr>
            <a:endParaRPr lang="ru-RU" alt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777475" y="4532967"/>
            <a:ext cx="7779069" cy="2325033"/>
            <a:chOff x="5228429" y="4584681"/>
            <a:chExt cx="7174245" cy="212262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2"/>
            <a:srcRect l="5334" t="30518" r="-1" b="62136"/>
            <a:stretch/>
          </p:blipFill>
          <p:spPr>
            <a:xfrm>
              <a:off x="5242254" y="4584681"/>
              <a:ext cx="7160420" cy="33589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2"/>
            <a:srcRect l="5197" t="60989"/>
            <a:stretch/>
          </p:blipFill>
          <p:spPr>
            <a:xfrm>
              <a:off x="5228429" y="4923479"/>
              <a:ext cx="7170825" cy="178382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2"/>
            <a:srcRect l="5334" t="16196" r="-1" b="77959"/>
            <a:stretch/>
          </p:blipFill>
          <p:spPr>
            <a:xfrm>
              <a:off x="5242254" y="5458265"/>
              <a:ext cx="7160420" cy="267286"/>
            </a:xfrm>
            <a:prstGeom prst="rect">
              <a:avLst/>
            </a:prstGeom>
          </p:spPr>
        </p:pic>
      </p:grpSp>
      <p:sp>
        <p:nvSpPr>
          <p:cNvPr id="24" name="Умножение 23">
            <a:hlinkClick r:id="rId13" action="ppaction://hlinksldjump"/>
          </p:cNvPr>
          <p:cNvSpPr/>
          <p:nvPr/>
        </p:nvSpPr>
        <p:spPr>
          <a:xfrm>
            <a:off x="11095128" y="2018310"/>
            <a:ext cx="304800" cy="283391"/>
          </a:xfrm>
          <a:prstGeom prst="mathMultiply">
            <a:avLst>
              <a:gd name="adj1" fmla="val 494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4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4489" y="55898"/>
            <a:ext cx="8272288" cy="53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-226695" algn="r">
              <a:spcAft>
                <a:spcPts val="0"/>
              </a:spcAft>
            </a:pPr>
            <a:r>
              <a:rPr lang="ru-RU" sz="1400" dirty="0"/>
              <a:t>ГОУДПО(ПК)С КРИПКиПРО</a:t>
            </a:r>
          </a:p>
          <a:p>
            <a:pPr marL="226695" indent="-226695" algn="r">
              <a:lnSpc>
                <a:spcPct val="106000"/>
              </a:lnSpc>
              <a:spcAft>
                <a:spcPts val="0"/>
              </a:spcAft>
            </a:pPr>
            <a:r>
              <a:rPr lang="ru-RU" sz="1400" dirty="0"/>
              <a:t>Центр </a:t>
            </a:r>
            <a:r>
              <a:rPr lang="ru-RU" sz="1400" dirty="0" smtClean="0"/>
              <a:t>информационных </a:t>
            </a:r>
            <a:r>
              <a:rPr lang="ru-RU" sz="1400" dirty="0"/>
              <a:t>технологий </a:t>
            </a:r>
            <a:endParaRPr lang="ru-RU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30477" y="455987"/>
            <a:ext cx="838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587" y="1879046"/>
            <a:ext cx="7626762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/>
              <a:t>Дифференциация обучения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/>
              <a:t>Использование качественных ресурсов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/>
              <a:t>Фиксация педагогического опыта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/>
              <a:t>Многократное использование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/>
              <a:t>Оценка образовательного содержания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54386" y="5322972"/>
            <a:ext cx="59331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hlinkClick r:id="rId3"/>
              </a:rPr>
              <a:t>https://eschool.kuz-edu.ru</a:t>
            </a:r>
            <a:r>
              <a:rPr lang="en-US" sz="4000" dirty="0" smtClean="0">
                <a:solidFill>
                  <a:srgbClr val="C00000"/>
                </a:solidFill>
                <a:hlinkClick r:id="rId3"/>
              </a:rPr>
              <a:t>/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2274" y="844351"/>
            <a:ext cx="7317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 рамках классно-урочной системы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7720537" y="6254703"/>
            <a:ext cx="4206240" cy="271758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Инструменты - использование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0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34605"/>
              </p:ext>
            </p:extLst>
          </p:nvPr>
        </p:nvGraphicFramePr>
        <p:xfrm>
          <a:off x="294838" y="935463"/>
          <a:ext cx="11615741" cy="4923917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038662"/>
                <a:gridCol w="2061721"/>
                <a:gridCol w="1640296"/>
                <a:gridCol w="1702984"/>
                <a:gridCol w="2066920"/>
                <a:gridCol w="1604533"/>
                <a:gridCol w="1500625"/>
              </a:tblGrid>
              <a:tr h="868132">
                <a:tc gridSpan="2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Кто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288 ОО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Как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Региональное онлайн расписание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необходимости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Для чего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Общение  в реальном времени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Обучение в форме статической лекции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в интерактивном режиме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Автоматическая идентификация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контроль освоения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Фиксация опыта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Качественные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ресурсы для обучения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Наличие интернет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Да!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Только скачивание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55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Условия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Наличие оборудования или ПО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на сайте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Установка бесплатного программного </a:t>
                      </a:r>
                      <a:r>
                        <a:rPr lang="ru-RU" sz="1600" u="none" strike="noStrike" dirty="0" smtClean="0">
                          <a:effectLst/>
                        </a:rPr>
                        <a:t>клиента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в </a:t>
                      </a:r>
                      <a:r>
                        <a:rPr lang="ru-RU" sz="1600" u="none" strike="noStrike" dirty="0">
                          <a:effectLst/>
                        </a:rPr>
                        <a:t>системе. Наличие размещенных материалов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Запись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Экспертиза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178" y="24933"/>
            <a:ext cx="838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468024" y="925022"/>
            <a:ext cx="2005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Видео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конференц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связь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(ВКС)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3669009" y="931057"/>
            <a:ext cx="1425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Вебинар</a:t>
            </a:r>
          </a:p>
          <a:p>
            <a:pPr algn="ctr" fontAlgn="b"/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6622244" y="760680"/>
            <a:ext cx="2275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ЭСУО КО</a:t>
            </a:r>
          </a:p>
          <a:p>
            <a:pPr algn="ctr" fontAlgn="b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(дистанционный курс)</a:t>
            </a:r>
          </a:p>
          <a:p>
            <a:pPr algn="ctr" fontAlgn="b"/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4990305" y="882897"/>
            <a:ext cx="167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SmartBridgit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8749866" y="982173"/>
            <a:ext cx="164282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Видео-трансляция</a:t>
            </a:r>
          </a:p>
          <a:p>
            <a:pPr algn="ctr" fontAlgn="b">
              <a:lnSpc>
                <a:spcPts val="19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(учебное видео)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10406188" y="962037"/>
            <a:ext cx="150439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депозитарий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>
            <a:hlinkClick r:id="rId9" action="ppaction://hlinksldjump"/>
          </p:cNvPr>
          <p:cNvSpPr/>
          <p:nvPr/>
        </p:nvSpPr>
        <p:spPr>
          <a:xfrm>
            <a:off x="314319" y="5997422"/>
            <a:ext cx="177927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marL="82550" fontAlgn="b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Ученикам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hlinkClick r:id="rId10" action="ppaction://hlinksldjump"/>
          </p:cNvPr>
          <p:cNvSpPr/>
          <p:nvPr/>
        </p:nvSpPr>
        <p:spPr>
          <a:xfrm>
            <a:off x="2573837" y="5980373"/>
            <a:ext cx="109517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marL="82550" fontAlgn="b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hlinkClick r:id="rId11" action="ppaction://hlinksldjump"/>
          </p:cNvPr>
          <p:cNvSpPr/>
          <p:nvPr/>
        </p:nvSpPr>
        <p:spPr>
          <a:xfrm>
            <a:off x="4253093" y="5980373"/>
            <a:ext cx="111524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marL="82550" fontAlgn="b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1866" y="63725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eschool.kuz-edu.ru</a:t>
            </a:r>
            <a:r>
              <a:rPr lang="ru-RU" dirty="0" smtClean="0">
                <a:hlinkClick r:id="rId12"/>
              </a:rPr>
              <a:t>/учителям/документы</a:t>
            </a:r>
            <a:r>
              <a:rPr lang="en-US" dirty="0" smtClean="0">
                <a:hlinkClick r:id="rId12"/>
              </a:rPr>
              <a:t>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5420" y="6037523"/>
            <a:ext cx="514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Методические рекомендации:</a:t>
            </a:r>
            <a:endParaRPr lang="ru-RU" dirty="0"/>
          </a:p>
        </p:txBody>
      </p:sp>
      <p:sp>
        <p:nvSpPr>
          <p:cNvPr id="17" name="Управляющая кнопка: настраиваемая 16">
            <a:hlinkClick r:id="rId13" action="ppaction://hlinksldjump" highlightClick="1"/>
          </p:cNvPr>
          <p:cNvSpPr/>
          <p:nvPr/>
        </p:nvSpPr>
        <p:spPr>
          <a:xfrm>
            <a:off x="294838" y="6474018"/>
            <a:ext cx="4206240" cy="300832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Возможности электронного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3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6636" y="855930"/>
            <a:ext cx="712406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alt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eschool</a:t>
            </a:r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.kuz-edu.ru/Ученикам</a:t>
            </a:r>
            <a:endParaRPr lang="ru-RU" altLang="ru-RU" sz="3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3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3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4" y="1469060"/>
            <a:ext cx="10527151" cy="674149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352550" y="2741820"/>
            <a:ext cx="871538" cy="4286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20178" y="24933"/>
            <a:ext cx="838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</a:t>
            </a: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11296650" y="6153150"/>
            <a:ext cx="40005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296650" y="5591331"/>
            <a:ext cx="400050" cy="3447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11296650" y="4991725"/>
            <a:ext cx="400050" cy="4197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46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21" y="1400542"/>
            <a:ext cx="10442209" cy="2856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0178" y="24933"/>
            <a:ext cx="838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11296650" y="6153150"/>
            <a:ext cx="40005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2315" y="855930"/>
            <a:ext cx="71433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alt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eschool</a:t>
            </a:r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.kuz-edu.ru/Учителям</a:t>
            </a:r>
            <a:endParaRPr lang="ru-RU" altLang="ru-RU" sz="3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1296650" y="5591331"/>
            <a:ext cx="400050" cy="3447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11296650" y="4991725"/>
            <a:ext cx="400050" cy="4197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06551" y="2828874"/>
            <a:ext cx="1596609" cy="5259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t="3206"/>
          <a:stretch/>
        </p:blipFill>
        <p:spPr>
          <a:xfrm>
            <a:off x="169559" y="3301090"/>
            <a:ext cx="10893182" cy="37036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1761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1057" r="1409" b="14495"/>
          <a:stretch/>
        </p:blipFill>
        <p:spPr>
          <a:xfrm>
            <a:off x="1301090" y="933450"/>
            <a:ext cx="9328810" cy="6192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0178" y="24933"/>
            <a:ext cx="838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11545" y="2402587"/>
            <a:ext cx="6186488" cy="4800599"/>
          </a:xfrm>
          <a:prstGeom prst="rect">
            <a:avLst/>
          </a:prstGeom>
          <a:solidFill>
            <a:schemeClr val="bg1">
              <a:alpha val="7098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5037" y="4420671"/>
            <a:ext cx="3294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 (8-3842) 77-04-88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36681" y="2476667"/>
            <a:ext cx="492961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hlinkClick r:id="rId4"/>
              </a:rPr>
              <a:t>https://eschool.kuz-edu.ru</a:t>
            </a:r>
            <a:r>
              <a:rPr lang="en-US" sz="3200" b="1" dirty="0" smtClean="0">
                <a:hlinkClick r:id="rId4"/>
              </a:rPr>
              <a:t>/</a:t>
            </a:r>
            <a:endParaRPr lang="ru-RU" sz="3200" b="1" dirty="0" smtClean="0"/>
          </a:p>
          <a:p>
            <a:endParaRPr lang="ru-RU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825892" y="3359474"/>
            <a:ext cx="2021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Контакты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15037" y="3803102"/>
            <a:ext cx="3798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centrdot@rambler.ru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15037" y="5047514"/>
            <a:ext cx="391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 222каб. КРИПКиПРО</a:t>
            </a:r>
            <a:endParaRPr lang="ru-RU" sz="3200" b="1" dirty="0"/>
          </a:p>
        </p:txBody>
      </p:sp>
      <p:sp>
        <p:nvSpPr>
          <p:cNvPr id="14" name="Управляющая кнопка: возврат 13">
            <a:hlinkClick r:id="" action="ppaction://hlinkshowjump?jump=lastslideviewed" highlightClick="1"/>
          </p:cNvPr>
          <p:cNvSpPr/>
          <p:nvPr/>
        </p:nvSpPr>
        <p:spPr>
          <a:xfrm>
            <a:off x="11296650" y="6153150"/>
            <a:ext cx="40005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5" action="ppaction://hlinksldjump" highlightClick="1"/>
          </p:cNvPr>
          <p:cNvSpPr/>
          <p:nvPr/>
        </p:nvSpPr>
        <p:spPr>
          <a:xfrm>
            <a:off x="11296650" y="5587319"/>
            <a:ext cx="400050" cy="4197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94838" y="935463"/>
          <a:ext cx="11615741" cy="4923917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038662"/>
                <a:gridCol w="2061721"/>
                <a:gridCol w="1640296"/>
                <a:gridCol w="1702984"/>
                <a:gridCol w="2066920"/>
                <a:gridCol w="1604533"/>
                <a:gridCol w="1500625"/>
              </a:tblGrid>
              <a:tr h="868132">
                <a:tc gridSpan="2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Кто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288 ОО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Как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Региональное онлайн расписание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необходимости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Для чего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Общение  в реальном времени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Обучение в форме статической лекции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в интерактивном режиме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Автоматическая идентификация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контроль освоения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Фиксация опыта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Качественные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ресурсы для обучения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Наличие интернет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Да!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Только скачивание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55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Условия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Наличие оборудования или ПО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на сайте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Установка бесплатного программного </a:t>
                      </a:r>
                      <a:r>
                        <a:rPr lang="ru-RU" sz="1600" u="none" strike="noStrike" dirty="0" smtClean="0">
                          <a:effectLst/>
                        </a:rPr>
                        <a:t>клиента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в </a:t>
                      </a:r>
                      <a:r>
                        <a:rPr lang="ru-RU" sz="1600" u="none" strike="noStrike" dirty="0">
                          <a:effectLst/>
                        </a:rPr>
                        <a:t>системе. Наличие размещенных материалов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Запись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Экспертиза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178" y="24933"/>
            <a:ext cx="838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392032" y="931057"/>
            <a:ext cx="1636185" cy="954107"/>
          </a:xfrm>
          <a:prstGeom prst="rect">
            <a:avLst/>
          </a:prstGeom>
          <a:noFill/>
          <a:ln>
            <a:solidFill>
              <a:srgbClr val="79A75A"/>
            </a:solidFill>
          </a:ln>
        </p:spPr>
        <p:txBody>
          <a:bodyPr wrap="square" rtlCol="0">
            <a:spAutoFit/>
          </a:bodyPr>
          <a:lstStyle/>
          <a:p>
            <a:pPr algn="ctr" fontAlgn="b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Вебинар</a:t>
            </a:r>
          </a:p>
          <a:p>
            <a:pPr algn="ctr" fontAlgn="b"/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622244" y="760680"/>
            <a:ext cx="2275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ЭСУО КО</a:t>
            </a:r>
          </a:p>
          <a:p>
            <a:pPr algn="ctr" fontAlgn="b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(дистанционный курс)</a:t>
            </a:r>
          </a:p>
          <a:p>
            <a:pPr algn="ctr" fontAlgn="b"/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4990305" y="807947"/>
            <a:ext cx="167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SmartBridgit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8749866" y="982173"/>
            <a:ext cx="164282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Видео-трансляция</a:t>
            </a:r>
          </a:p>
          <a:p>
            <a:pPr algn="ctr" fontAlgn="b">
              <a:lnSpc>
                <a:spcPts val="19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(учебное видео)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06188" y="962037"/>
            <a:ext cx="150439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депозитарий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115862"/>
              </p:ext>
            </p:extLst>
          </p:nvPr>
        </p:nvGraphicFramePr>
        <p:xfrm>
          <a:off x="294838" y="1824927"/>
          <a:ext cx="11615741" cy="4351021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610162"/>
                <a:gridCol w="10005579"/>
              </a:tblGrid>
              <a:tr h="1665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Порядок использования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</a:t>
                      </a: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(ответственный за ДОТ в ОО):</a:t>
                      </a:r>
                    </a:p>
                    <a:p>
                      <a:pPr marL="368300" indent="-285750" algn="l" fontAlgn="b">
                        <a:buFontTx/>
                        <a:buChar char="-"/>
                      </a:pP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заполнить заявку в Личном кабинете - раздел Заявки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онлайн-мероприятие</a:t>
                      </a:r>
                      <a:endParaRPr lang="ru-RU" sz="1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8300" indent="-285750" algn="l" fontAlgn="b">
                        <a:buFontTx/>
                        <a:buChar char="-"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сообщить участникам ссылку на страницу мероприятия в расписании.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  <a:p>
                      <a:pPr marL="425450" indent="-342900" algn="l" fontAlgn="b">
                        <a:buAutoNum type="arabicPeriod"/>
                      </a:pP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Запустить оборудование или ПО В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КС, позвонить на указанный адрес. </a:t>
                      </a:r>
                      <a:endParaRPr lang="ru-RU" sz="1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5450" indent="-342900" algn="l" fontAlgn="b">
                        <a:buAutoNum type="arabicPeriod"/>
                      </a:pP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Выбрать и войти в нужную виртуальную комнату.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00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Требуется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Качественный двухсторонний канал интернет связи.</a:t>
                      </a:r>
                    </a:p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Проектор для трансляции на аудиторию.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Недостатки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tabLst>
                          <a:tab pos="82550" algn="l"/>
                        </a:tabLst>
                      </a:pP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Некорректное воспроизведение мультимедиа.</a:t>
                      </a:r>
                    </a:p>
                    <a:p>
                      <a:pPr marL="82550" indent="0" algn="l" fontAlgn="b">
                        <a:tabLst>
                          <a:tab pos="82550" algn="l"/>
                        </a:tabLst>
                      </a:pP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Некорректная передача источников разной контрастности (меловая и интерактивная доски одновременно).</a:t>
                      </a:r>
                    </a:p>
                    <a:p>
                      <a:pPr marL="82550" indent="0" algn="l" fontAlgn="b">
                        <a:tabLst>
                          <a:tab pos="82550" algn="l"/>
                        </a:tabLst>
                      </a:pP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Прямая зависимость качества интернет канала на качество передачи изображения и звука.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35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Использование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Мероприятия, целью которых является общение (1-20 активных участников и до30 пассивных).</a:t>
                      </a:r>
                    </a:p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в форме лекции</a:t>
                      </a:r>
                      <a:r>
                        <a:rPr lang="ru-RU" sz="1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60012" y="952500"/>
            <a:ext cx="8450568" cy="851889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hlinkClick r:id="rId6" action="ppaction://hlinksldjump"/>
          </p:cNvPr>
          <p:cNvSpPr txBox="1"/>
          <p:nvPr/>
        </p:nvSpPr>
        <p:spPr>
          <a:xfrm>
            <a:off x="1238251" y="908216"/>
            <a:ext cx="222176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79A75A"/>
            </a:solidFill>
          </a:ln>
          <a:effectLst/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Видео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конференц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связь (ВКС)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8508" y="1785340"/>
            <a:ext cx="2188003" cy="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>
            <a:hlinkClick r:id="rId7" action="ppaction://hlinksldjump"/>
          </p:cNvPr>
          <p:cNvSpPr/>
          <p:nvPr/>
        </p:nvSpPr>
        <p:spPr>
          <a:xfrm>
            <a:off x="11530732" y="1885164"/>
            <a:ext cx="263471" cy="269100"/>
          </a:xfrm>
          <a:prstGeom prst="mathMultiply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306" y="944707"/>
            <a:ext cx="901444" cy="851889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38922"/>
              </p:ext>
            </p:extLst>
          </p:nvPr>
        </p:nvGraphicFramePr>
        <p:xfrm>
          <a:off x="294838" y="935463"/>
          <a:ext cx="11615741" cy="4923917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038662"/>
                <a:gridCol w="2061721"/>
                <a:gridCol w="1640296"/>
                <a:gridCol w="1702984"/>
                <a:gridCol w="2066920"/>
                <a:gridCol w="1604533"/>
                <a:gridCol w="1500625"/>
              </a:tblGrid>
              <a:tr h="868132">
                <a:tc gridSpan="2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Кто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288 ОО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Как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Региональное онлайн расписание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необходимости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Для чего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Общение  в реальном времени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Обучение в форме статической лекции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в интерактивном режиме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Автоматическая идентификация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контроль освоения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Фиксация опыта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Качественные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ресурсы для обучения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Наличие интернет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Да!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Только скачивание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55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Условия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Наличие оборудования или ПО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на сайте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Установка бесплатного программного </a:t>
                      </a:r>
                      <a:r>
                        <a:rPr lang="ru-RU" sz="1600" u="none" strike="noStrike" dirty="0" smtClean="0">
                          <a:effectLst/>
                        </a:rPr>
                        <a:t>клиента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в </a:t>
                      </a:r>
                      <a:r>
                        <a:rPr lang="ru-RU" sz="1600" u="none" strike="noStrike" dirty="0">
                          <a:effectLst/>
                        </a:rPr>
                        <a:t>системе. Наличие размещенных материалов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Запись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Экспертиза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178" y="24933"/>
            <a:ext cx="838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392032" y="931057"/>
            <a:ext cx="1636185" cy="954107"/>
          </a:xfrm>
          <a:prstGeom prst="rect">
            <a:avLst/>
          </a:prstGeom>
          <a:solidFill>
            <a:schemeClr val="bg1"/>
          </a:solidFill>
          <a:ln>
            <a:solidFill>
              <a:srgbClr val="79A75A"/>
            </a:solidFill>
          </a:ln>
        </p:spPr>
        <p:txBody>
          <a:bodyPr wrap="square" rtlCol="0">
            <a:spAutoFit/>
          </a:bodyPr>
          <a:lstStyle/>
          <a:p>
            <a:pPr algn="ctr" fontAlgn="b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Вебинар</a:t>
            </a:r>
          </a:p>
          <a:p>
            <a:pPr algn="ctr" fontAlgn="b"/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622244" y="760680"/>
            <a:ext cx="2275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ЭСУО КО</a:t>
            </a:r>
          </a:p>
          <a:p>
            <a:pPr algn="ctr" fontAlgn="b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(дистанционный курс)</a:t>
            </a:r>
          </a:p>
          <a:p>
            <a:pPr algn="ctr" fontAlgn="b"/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4990305" y="807947"/>
            <a:ext cx="167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SmartBridgit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8749866" y="982173"/>
            <a:ext cx="164282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Видео-трансляция</a:t>
            </a:r>
          </a:p>
          <a:p>
            <a:pPr algn="ctr" fontAlgn="b">
              <a:lnSpc>
                <a:spcPts val="19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(учебное видео)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06188" y="962037"/>
            <a:ext cx="150439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депозитарий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19688"/>
              </p:ext>
            </p:extLst>
          </p:nvPr>
        </p:nvGraphicFramePr>
        <p:xfrm>
          <a:off x="294838" y="1824927"/>
          <a:ext cx="11615741" cy="4156773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610162"/>
                <a:gridCol w="10005579"/>
              </a:tblGrid>
              <a:tr h="1665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Порядок использования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</a:t>
                      </a: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(ответственный за ДОТ в ОО):</a:t>
                      </a:r>
                    </a:p>
                    <a:p>
                      <a:pPr marL="368300" indent="-285750" algn="l" fontAlgn="b">
                        <a:buFontTx/>
                        <a:buChar char="-"/>
                      </a:pP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заполнить заявку в Личном кабинете - раздел Заявки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онлайн-мероприятие</a:t>
                      </a:r>
                      <a:endParaRPr lang="ru-RU" sz="1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8300" indent="-285750" algn="l" fontAlgn="b">
                        <a:buFontTx/>
                        <a:buChar char="-"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сообщить участникам ссылку на страницу мероприятия в расписании.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Подключение к мероприятию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через </a:t>
                      </a: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Личный кабинет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577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Требуется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 камера участника (точки подключения)</a:t>
                      </a:r>
                    </a:p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Проектор для трансляции на аудиторию.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Недостатки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tabLst>
                          <a:tab pos="82550" algn="l"/>
                        </a:tabLst>
                      </a:pP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поддерживает интерактивные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элементы.</a:t>
                      </a:r>
                    </a:p>
                    <a:p>
                      <a:pPr marL="82550" indent="0" algn="l" fontAlgn="b">
                        <a:tabLst>
                          <a:tab pos="82550" algn="l"/>
                        </a:tabLst>
                      </a:pPr>
                      <a:r>
                        <a:rPr lang="ru-RU" sz="1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Произвольная регистрация.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Использование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Мероприятия, целью которых является общение (голос, чат, экспресс-опрос).</a:t>
                      </a:r>
                    </a:p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в форме лекции</a:t>
                      </a:r>
                      <a:r>
                        <a:rPr lang="ru-RU" sz="1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статическим демонстрационным материалом.</a:t>
                      </a:r>
                    </a:p>
                    <a:p>
                      <a:pPr marL="82550" indent="0" algn="l" fontAlgn="b"/>
                      <a:r>
                        <a:rPr lang="ru-RU" sz="1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ЭСУО КО с возможностью идентификации участников.</a:t>
                      </a:r>
                      <a:endParaRPr lang="ru-RU" sz="1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58284" y="952500"/>
            <a:ext cx="6852295" cy="851889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hlinkClick r:id="rId6" action="ppaction://hlinksldjump"/>
          </p:cNvPr>
          <p:cNvSpPr txBox="1"/>
          <p:nvPr/>
        </p:nvSpPr>
        <p:spPr>
          <a:xfrm>
            <a:off x="1238251" y="908216"/>
            <a:ext cx="2221760" cy="91440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Видео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конференц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связь (ВКС)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2032" y="1814175"/>
            <a:ext cx="1635883" cy="70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>
            <a:hlinkClick r:id="rId7" action="ppaction://hlinksldjump"/>
          </p:cNvPr>
          <p:cNvSpPr/>
          <p:nvPr/>
        </p:nvSpPr>
        <p:spPr>
          <a:xfrm>
            <a:off x="11530732" y="1885164"/>
            <a:ext cx="263471" cy="269100"/>
          </a:xfrm>
          <a:prstGeom prst="mathMultiply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306" y="944707"/>
            <a:ext cx="3068424" cy="851889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94838" y="935463"/>
          <a:ext cx="11615741" cy="4923917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038662"/>
                <a:gridCol w="2061721"/>
                <a:gridCol w="1640296"/>
                <a:gridCol w="1702984"/>
                <a:gridCol w="2066920"/>
                <a:gridCol w="1604533"/>
                <a:gridCol w="1500625"/>
              </a:tblGrid>
              <a:tr h="868132">
                <a:tc gridSpan="2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Кто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288 ОО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Как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Региональное онлайн расписание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необходимости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84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Для чего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Общение  в реальном времени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Обучение в форме статической лекции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в интерактивном режиме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Автоматическая идентификация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контроль освоения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Фиксация опыта</a:t>
                      </a:r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Качественные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ресурсы для обучения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45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Наличие интернет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Да!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да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Только скачивание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055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Условия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Наличие оборудования или ПО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на сайте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Установка бесплатного программного </a:t>
                      </a:r>
                      <a:r>
                        <a:rPr lang="ru-RU" sz="1600" u="none" strike="noStrike" dirty="0" smtClean="0">
                          <a:effectLst/>
                        </a:rPr>
                        <a:t>клиента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Регистрация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в </a:t>
                      </a:r>
                      <a:r>
                        <a:rPr lang="ru-RU" sz="1600" u="none" strike="noStrike" dirty="0">
                          <a:effectLst/>
                        </a:rPr>
                        <a:t>системе. Наличие размещенных материалов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Запись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Экспертиза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178" y="24933"/>
            <a:ext cx="838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ЭЛЕКТРОННОЕ ОБРАЗОВАНИЕ КЕМЕРОВСКОЙ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образовательных технологий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392032" y="931057"/>
            <a:ext cx="163618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Вебинар</a:t>
            </a:r>
          </a:p>
          <a:p>
            <a:pPr algn="ctr" fontAlgn="b"/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622244" y="760680"/>
            <a:ext cx="2275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ЭСУО КО</a:t>
            </a:r>
          </a:p>
          <a:p>
            <a:pPr algn="ctr" fontAlgn="b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(дистанционный курс)</a:t>
            </a:r>
          </a:p>
          <a:p>
            <a:pPr algn="ctr" fontAlgn="b"/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5041718" y="944444"/>
            <a:ext cx="1692000" cy="861774"/>
          </a:xfrm>
          <a:prstGeom prst="rect">
            <a:avLst/>
          </a:prstGeom>
          <a:solidFill>
            <a:schemeClr val="bg1"/>
          </a:solidFill>
          <a:ln>
            <a:solidFill>
              <a:srgbClr val="79A75A"/>
            </a:solidFill>
          </a:ln>
        </p:spPr>
        <p:txBody>
          <a:bodyPr wrap="square" rtlCol="0">
            <a:spAutoFit/>
          </a:bodyPr>
          <a:lstStyle/>
          <a:p>
            <a:pPr algn="ctr" fontAlgn="b"/>
            <a:endParaRPr lang="ru-RU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SmartBridgit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b"/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8749866" y="982173"/>
            <a:ext cx="164282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Видео-трансляция</a:t>
            </a:r>
          </a:p>
          <a:p>
            <a:pPr algn="ctr" fontAlgn="b">
              <a:lnSpc>
                <a:spcPts val="1900"/>
              </a:lnSpc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(учебное видео)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06188" y="962037"/>
            <a:ext cx="150439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Региональный депозитарий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ЭОР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96486"/>
              </p:ext>
            </p:extLst>
          </p:nvPr>
        </p:nvGraphicFramePr>
        <p:xfrm>
          <a:off x="294838" y="1824927"/>
          <a:ext cx="11615741" cy="4448338"/>
        </p:xfrm>
        <a:graphic>
          <a:graphicData uri="http://schemas.openxmlformats.org/drawingml/2006/table">
            <a:tbl>
              <a:tblPr>
                <a:effectLst/>
                <a:tableStyleId>{16D9F66E-5EB9-4882-86FB-DCBF35E3C3E4}</a:tableStyleId>
              </a:tblPr>
              <a:tblGrid>
                <a:gridCol w="1610162"/>
                <a:gridCol w="10005579"/>
              </a:tblGrid>
              <a:tr h="1665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Порядок использования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</a:t>
                      </a: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(ответственный за ДОТ в ОО)</a:t>
                      </a: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Скачать программный клиент с нужного сервера, установить на ПК с веб-камерой, запустить;</a:t>
                      </a:r>
                    </a:p>
                    <a:p>
                      <a:pPr marL="82550" indent="0" algn="l" fontAlgn="b">
                        <a:buFontTx/>
                        <a:buNone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Создать новую встречу, ввести пароль;</a:t>
                      </a:r>
                    </a:p>
                    <a:p>
                      <a:pPr marL="82550" indent="0" algn="l" fontAlgn="b">
                        <a:buFontTx/>
                        <a:buNone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Сообщить участникам ссылку на страницу мероприятия в расписании, сообщить пароль.</a:t>
                      </a:r>
                    </a:p>
                    <a:p>
                      <a:pPr marL="82550" indent="0" algn="l" fontAlgn="b">
                        <a:buNone/>
                      </a:pPr>
                      <a:r>
                        <a:rPr lang="ru-RU" sz="1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</a:p>
                    <a:p>
                      <a:pPr marL="425450" indent="-342900" algn="l" fontAlgn="b">
                        <a:buAutoNum type="arabicPeriod"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Скачать программный клиент с того же сервера, установить на ПК с веб-камерой,  запустить;</a:t>
                      </a:r>
                    </a:p>
                    <a:p>
                      <a:pPr marL="425450" indent="-342900" algn="l" fontAlgn="b">
                        <a:buAutoNum type="arabicPeriod"/>
                      </a:pPr>
                      <a:r>
                        <a:rPr lang="ru-RU" sz="1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Выбрать название мероприятия, ввести пароль.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6625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Требуется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Веб-камера участника (точки подключения)</a:t>
                      </a:r>
                    </a:p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Проектор для трансляции на аудиторию.</a:t>
                      </a:r>
                    </a:p>
                    <a:p>
                      <a:pPr marL="82550" indent="0" algn="l" fontAlgn="b"/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доска у участников.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822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Недостатки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>
                        <a:tabLst>
                          <a:tab pos="82550" algn="l"/>
                        </a:tabLst>
                      </a:pPr>
                      <a:r>
                        <a:rPr lang="ru-RU" sz="1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Невозможна запись средствами системы.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618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Использование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 fontAlgn="b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и взаимодействие в интерактивном режиме, в том числе «вызов к доске»,</a:t>
                      </a:r>
                      <a:r>
                        <a:rPr lang="ru-RU" sz="1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овместный доступ к интерактивным и мультимедийным ресурсам.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61857" y="952500"/>
            <a:ext cx="5148722" cy="851889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hlinkClick r:id="rId6" action="ppaction://hlinksldjump"/>
          </p:cNvPr>
          <p:cNvSpPr txBox="1"/>
          <p:nvPr/>
        </p:nvSpPr>
        <p:spPr>
          <a:xfrm>
            <a:off x="1238251" y="908216"/>
            <a:ext cx="2221760" cy="914400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 fontAlgn="b"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Видео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конференц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связь (ВКС)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0319" y="1775009"/>
            <a:ext cx="1674000" cy="70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>
            <a:hlinkClick r:id="rId7" action="ppaction://hlinksldjump"/>
          </p:cNvPr>
          <p:cNvSpPr/>
          <p:nvPr/>
        </p:nvSpPr>
        <p:spPr>
          <a:xfrm>
            <a:off x="11530732" y="1885164"/>
            <a:ext cx="263471" cy="269100"/>
          </a:xfrm>
          <a:prstGeom prst="mathMultiply">
            <a:avLst/>
          </a:pr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306" y="944707"/>
            <a:ext cx="4653498" cy="851889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инструменты_содержаниеДОТ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3505</TotalTime>
  <Words>2290</Words>
  <Application>Microsoft Office PowerPoint</Application>
  <PresentationFormat>Широкоэкранный</PresentationFormat>
  <Paragraphs>711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 Инструменты дистанционных образовательных технологий   в региональной системе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инструменты_содержаниеДОТ</dc:title>
  <dc:creator>Вербилова</dc:creator>
  <cp:lastModifiedBy>ДОТ Центр</cp:lastModifiedBy>
  <cp:revision>143</cp:revision>
  <cp:lastPrinted>2018-09-18T09:27:13Z</cp:lastPrinted>
  <dcterms:created xsi:type="dcterms:W3CDTF">2016-03-10T03:12:05Z</dcterms:created>
  <dcterms:modified xsi:type="dcterms:W3CDTF">2018-09-18T09:30:14Z</dcterms:modified>
</cp:coreProperties>
</file>